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Barlow" charset="1" panose="00000500000000000000"/>
      <p:regular r:id="rId19"/>
    </p:embeddedFont>
    <p:embeddedFont>
      <p:font typeface="Arimo Bold" charset="1" panose="020B0704020202020204"/>
      <p:regular r:id="rId21"/>
    </p:embeddedFont>
    <p:embeddedFont>
      <p:font typeface="Barlow Bold" charset="1" panose="00000800000000000000"/>
      <p:regular r:id="rId22"/>
    </p:embeddedFont>
    <p:embeddedFont>
      <p:font typeface="Barlow Italics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3.xml" Type="http://schemas.openxmlformats.org/officeDocument/2006/relationships/notesSlide"/><Relationship Id="rId24" Target="fonts/font24.fntdata" Type="http://schemas.openxmlformats.org/officeDocument/2006/relationships/font"/><Relationship Id="rId25" Target="notesSlides/notesSlide4.xml" Type="http://schemas.openxmlformats.org/officeDocument/2006/relationships/notesSlide"/><Relationship Id="rId26" Target="notesSlides/notesSlide5.xml" Type="http://schemas.openxmlformats.org/officeDocument/2006/relationships/notesSlide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31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10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2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3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4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5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6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7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8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9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3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3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9.jpeg" Type="http://schemas.openxmlformats.org/officeDocument/2006/relationships/image"/><Relationship Id="rId5" Target="../media/VAGj0YFIIfg.mp4" Type="http://schemas.openxmlformats.org/officeDocument/2006/relationships/video"/><Relationship Id="rId6" Target="../media/VAGj0YFIIfg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31373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959327" y="4022229"/>
            <a:ext cx="9227344" cy="582216"/>
            <a:chOff x="0" y="0"/>
            <a:chExt cx="12303125" cy="7762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03125" cy="776288"/>
            </a:xfrm>
            <a:custGeom>
              <a:avLst/>
              <a:gdLst/>
              <a:ahLst/>
              <a:cxnLst/>
              <a:rect r="r" b="b" t="t" l="l"/>
              <a:pathLst>
                <a:path h="776288" w="12303125">
                  <a:moveTo>
                    <a:pt x="0" y="0"/>
                  </a:moveTo>
                  <a:lnTo>
                    <a:pt x="12303125" y="0"/>
                  </a:lnTo>
                  <a:lnTo>
                    <a:pt x="12303125" y="776288"/>
                  </a:lnTo>
                  <a:lnTo>
                    <a:pt x="0" y="776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12303125" cy="881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6"/>
                </a:lnSpc>
              </a:pP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# Effortless Sustainability Platform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59327" y="4879777"/>
            <a:ext cx="9227344" cy="1589485"/>
            <a:chOff x="0" y="0"/>
            <a:chExt cx="12303125" cy="21193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03125" cy="2119314"/>
            </a:xfrm>
            <a:custGeom>
              <a:avLst/>
              <a:gdLst/>
              <a:ahLst/>
              <a:cxnLst/>
              <a:rect r="r" b="b" t="t" l="l"/>
              <a:pathLst>
                <a:path h="2119314" w="12303125">
                  <a:moveTo>
                    <a:pt x="0" y="0"/>
                  </a:moveTo>
                  <a:lnTo>
                    <a:pt x="12303125" y="0"/>
                  </a:lnTo>
                  <a:lnTo>
                    <a:pt x="12303125" y="2119314"/>
                  </a:lnTo>
                  <a:lnTo>
                    <a:pt x="0" y="21193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12303125" cy="222408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6"/>
                </a:lnSpc>
              </a:pP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 Team HACTRIX is revolutionizing the reuse process by leveraging AI and community power. Our platform aims to make sustainable practices accessible and rewarding for everyone.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31373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959327" y="3924003"/>
            <a:ext cx="6993434" cy="916929"/>
            <a:chOff x="0" y="0"/>
            <a:chExt cx="9324579" cy="12225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24579" cy="1222573"/>
            </a:xfrm>
            <a:custGeom>
              <a:avLst/>
              <a:gdLst/>
              <a:ahLst/>
              <a:cxnLst/>
              <a:rect r="r" b="b" t="t" l="l"/>
              <a:pathLst>
                <a:path h="1222573" w="9324579">
                  <a:moveTo>
                    <a:pt x="0" y="0"/>
                  </a:moveTo>
                  <a:lnTo>
                    <a:pt x="9324579" y="0"/>
                  </a:lnTo>
                  <a:lnTo>
                    <a:pt x="9324579" y="1222573"/>
                  </a:lnTo>
                  <a:lnTo>
                    <a:pt x="0" y="12225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9324579" cy="12797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 b="true">
                  <a:solidFill>
                    <a:srgbClr val="F0FC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Thank You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59327" y="5234285"/>
            <a:ext cx="9227344" cy="1085850"/>
            <a:chOff x="0" y="0"/>
            <a:chExt cx="12303125" cy="1447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03125" cy="1447800"/>
            </a:xfrm>
            <a:custGeom>
              <a:avLst/>
              <a:gdLst/>
              <a:ahLst/>
              <a:cxnLst/>
              <a:rect r="r" b="b" t="t" l="l"/>
              <a:pathLst>
                <a:path h="1447800" w="12303125">
                  <a:moveTo>
                    <a:pt x="0" y="0"/>
                  </a:moveTo>
                  <a:lnTo>
                    <a:pt x="12303125" y="0"/>
                  </a:lnTo>
                  <a:lnTo>
                    <a:pt x="12303125" y="1447800"/>
                  </a:lnTo>
                  <a:lnTo>
                    <a:pt x="0" y="1447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12303125" cy="15525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6"/>
                </a:lnSpc>
              </a:pP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 Join us in reshaping sustainability! One snap, one share, one saved item at a time.  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31373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1" t="0" r="-8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01329" y="1783854"/>
            <a:ext cx="6993434" cy="916929"/>
            <a:chOff x="0" y="0"/>
            <a:chExt cx="9324579" cy="12225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24579" cy="1222573"/>
            </a:xfrm>
            <a:custGeom>
              <a:avLst/>
              <a:gdLst/>
              <a:ahLst/>
              <a:cxnLst/>
              <a:rect r="r" b="b" t="t" l="l"/>
              <a:pathLst>
                <a:path h="1222573" w="9324579">
                  <a:moveTo>
                    <a:pt x="0" y="0"/>
                  </a:moveTo>
                  <a:lnTo>
                    <a:pt x="9324579" y="0"/>
                  </a:lnTo>
                  <a:lnTo>
                    <a:pt x="9324579" y="1222573"/>
                  </a:lnTo>
                  <a:lnTo>
                    <a:pt x="0" y="12225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9324579" cy="12797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 b="true">
                  <a:solidFill>
                    <a:srgbClr val="F0FC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HACKYINTM -2k25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01329" y="3094136"/>
            <a:ext cx="9227344" cy="582216"/>
            <a:chOff x="0" y="0"/>
            <a:chExt cx="12303125" cy="7762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303125" cy="776288"/>
            </a:xfrm>
            <a:custGeom>
              <a:avLst/>
              <a:gdLst/>
              <a:ahLst/>
              <a:cxnLst/>
              <a:rect r="r" b="b" t="t" l="l"/>
              <a:pathLst>
                <a:path h="776288" w="12303125">
                  <a:moveTo>
                    <a:pt x="0" y="0"/>
                  </a:moveTo>
                  <a:lnTo>
                    <a:pt x="12303125" y="0"/>
                  </a:lnTo>
                  <a:lnTo>
                    <a:pt x="12303125" y="776288"/>
                  </a:lnTo>
                  <a:lnTo>
                    <a:pt x="0" y="776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04775"/>
              <a:ext cx="12303125" cy="881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Font typeface="Arial"/>
                <a:buChar char="⚬"/>
              </a:pPr>
              <a:r>
                <a:rPr lang="en-US" b="true" sz="2436">
                  <a:solidFill>
                    <a:srgbClr val="E0E4E6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Team Name: HACTRIX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01329" y="3707904"/>
            <a:ext cx="9227344" cy="582216"/>
            <a:chOff x="0" y="0"/>
            <a:chExt cx="12303125" cy="77628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303125" cy="776288"/>
            </a:xfrm>
            <a:custGeom>
              <a:avLst/>
              <a:gdLst/>
              <a:ahLst/>
              <a:cxnLst/>
              <a:rect r="r" b="b" t="t" l="l"/>
              <a:pathLst>
                <a:path h="776288" w="12303125">
                  <a:moveTo>
                    <a:pt x="0" y="0"/>
                  </a:moveTo>
                  <a:lnTo>
                    <a:pt x="12303125" y="0"/>
                  </a:lnTo>
                  <a:lnTo>
                    <a:pt x="12303125" y="776288"/>
                  </a:lnTo>
                  <a:lnTo>
                    <a:pt x="0" y="776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04775"/>
              <a:ext cx="12303125" cy="881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Font typeface="Arial"/>
                <a:buChar char="⚬"/>
              </a:pPr>
              <a:r>
                <a:rPr lang="en-US" b="true" sz="2436">
                  <a:solidFill>
                    <a:srgbClr val="E0E4E6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Domain: Sustainability &amp; Smart Tech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01329" y="4321671"/>
            <a:ext cx="9227344" cy="582216"/>
            <a:chOff x="0" y="0"/>
            <a:chExt cx="12303125" cy="7762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303125" cy="776288"/>
            </a:xfrm>
            <a:custGeom>
              <a:avLst/>
              <a:gdLst/>
              <a:ahLst/>
              <a:cxnLst/>
              <a:rect r="r" b="b" t="t" l="l"/>
              <a:pathLst>
                <a:path h="776288" w="12303125">
                  <a:moveTo>
                    <a:pt x="0" y="0"/>
                  </a:moveTo>
                  <a:lnTo>
                    <a:pt x="12303125" y="0"/>
                  </a:lnTo>
                  <a:lnTo>
                    <a:pt x="12303125" y="776288"/>
                  </a:lnTo>
                  <a:lnTo>
                    <a:pt x="0" y="776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04775"/>
              <a:ext cx="12303125" cy="881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Font typeface="Arial"/>
                <a:buChar char="⚬"/>
              </a:pPr>
              <a:r>
                <a:rPr lang="en-US" b="true" sz="2436">
                  <a:solidFill>
                    <a:srgbClr val="E0E4E6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Team Vision: To make sustainable living a default, not a choice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01329" y="5179219"/>
            <a:ext cx="9227344" cy="582216"/>
            <a:chOff x="0" y="0"/>
            <a:chExt cx="12303125" cy="77628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303125" cy="776288"/>
            </a:xfrm>
            <a:custGeom>
              <a:avLst/>
              <a:gdLst/>
              <a:ahLst/>
              <a:cxnLst/>
              <a:rect r="r" b="b" t="t" l="l"/>
              <a:pathLst>
                <a:path h="776288" w="12303125">
                  <a:moveTo>
                    <a:pt x="0" y="0"/>
                  </a:moveTo>
                  <a:lnTo>
                    <a:pt x="12303125" y="0"/>
                  </a:lnTo>
                  <a:lnTo>
                    <a:pt x="12303125" y="776288"/>
                  </a:lnTo>
                  <a:lnTo>
                    <a:pt x="0" y="776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04775"/>
              <a:ext cx="12303125" cy="881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6"/>
                </a:lnSpc>
              </a:pPr>
              <a:r>
                <a:rPr lang="en-US" sz="2436" b="true">
                  <a:solidFill>
                    <a:srgbClr val="E0E4E6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TEAM MEMBERS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01329" y="6036766"/>
            <a:ext cx="9227344" cy="582216"/>
            <a:chOff x="0" y="0"/>
            <a:chExt cx="12303125" cy="77628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303125" cy="776288"/>
            </a:xfrm>
            <a:custGeom>
              <a:avLst/>
              <a:gdLst/>
              <a:ahLst/>
              <a:cxnLst/>
              <a:rect r="r" b="b" t="t" l="l"/>
              <a:pathLst>
                <a:path h="776288" w="12303125">
                  <a:moveTo>
                    <a:pt x="0" y="0"/>
                  </a:moveTo>
                  <a:lnTo>
                    <a:pt x="12303125" y="0"/>
                  </a:lnTo>
                  <a:lnTo>
                    <a:pt x="12303125" y="776288"/>
                  </a:lnTo>
                  <a:lnTo>
                    <a:pt x="0" y="776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04775"/>
              <a:ext cx="12303125" cy="881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AutoNum type="arabicPeriod" startAt="1"/>
              </a:pPr>
              <a:r>
                <a:rPr lang="en-US" b="true" sz="2436">
                  <a:solidFill>
                    <a:srgbClr val="E0E4E6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AKASH N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01329" y="6650534"/>
            <a:ext cx="9227344" cy="582216"/>
            <a:chOff x="0" y="0"/>
            <a:chExt cx="12303125" cy="77628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303125" cy="776288"/>
            </a:xfrm>
            <a:custGeom>
              <a:avLst/>
              <a:gdLst/>
              <a:ahLst/>
              <a:cxnLst/>
              <a:rect r="r" b="b" t="t" l="l"/>
              <a:pathLst>
                <a:path h="776288" w="12303125">
                  <a:moveTo>
                    <a:pt x="0" y="0"/>
                  </a:moveTo>
                  <a:lnTo>
                    <a:pt x="12303125" y="0"/>
                  </a:lnTo>
                  <a:lnTo>
                    <a:pt x="12303125" y="776288"/>
                  </a:lnTo>
                  <a:lnTo>
                    <a:pt x="0" y="776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04775"/>
              <a:ext cx="12303125" cy="881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AutoNum type="arabicPeriod" startAt="1"/>
              </a:pPr>
              <a:r>
                <a:rPr lang="en-US" b="true" sz="2436">
                  <a:solidFill>
                    <a:srgbClr val="E0E4E6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AKASHMADHAV ELISHETTY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01329" y="7264301"/>
            <a:ext cx="9227344" cy="582216"/>
            <a:chOff x="0" y="0"/>
            <a:chExt cx="12303125" cy="77628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303125" cy="776288"/>
            </a:xfrm>
            <a:custGeom>
              <a:avLst/>
              <a:gdLst/>
              <a:ahLst/>
              <a:cxnLst/>
              <a:rect r="r" b="b" t="t" l="l"/>
              <a:pathLst>
                <a:path h="776288" w="12303125">
                  <a:moveTo>
                    <a:pt x="0" y="0"/>
                  </a:moveTo>
                  <a:lnTo>
                    <a:pt x="12303125" y="0"/>
                  </a:lnTo>
                  <a:lnTo>
                    <a:pt x="12303125" y="776288"/>
                  </a:lnTo>
                  <a:lnTo>
                    <a:pt x="0" y="776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04775"/>
              <a:ext cx="12303125" cy="881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AutoNum type="arabicPeriod" startAt="1"/>
              </a:pPr>
              <a:r>
                <a:rPr lang="en-US" b="true" sz="2436">
                  <a:solidFill>
                    <a:srgbClr val="E0E4E6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ALLOCIOUS FRANKLIN R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01329" y="7878068"/>
            <a:ext cx="9227344" cy="582216"/>
            <a:chOff x="0" y="0"/>
            <a:chExt cx="12303125" cy="77628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303125" cy="776288"/>
            </a:xfrm>
            <a:custGeom>
              <a:avLst/>
              <a:gdLst/>
              <a:ahLst/>
              <a:cxnLst/>
              <a:rect r="r" b="b" t="t" l="l"/>
              <a:pathLst>
                <a:path h="776288" w="12303125">
                  <a:moveTo>
                    <a:pt x="0" y="0"/>
                  </a:moveTo>
                  <a:lnTo>
                    <a:pt x="12303125" y="0"/>
                  </a:lnTo>
                  <a:lnTo>
                    <a:pt x="12303125" y="776288"/>
                  </a:lnTo>
                  <a:lnTo>
                    <a:pt x="0" y="776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04775"/>
              <a:ext cx="12303125" cy="881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AutoNum type="arabicPeriod" startAt="1"/>
              </a:pPr>
              <a:r>
                <a:rPr lang="en-US" b="true" sz="2436">
                  <a:solidFill>
                    <a:srgbClr val="E0E4E6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MOHAMED AL SILMI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31373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1" t="0" r="-8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01329" y="2900660"/>
            <a:ext cx="6993434" cy="916929"/>
            <a:chOff x="0" y="0"/>
            <a:chExt cx="9324579" cy="12225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24579" cy="1222573"/>
            </a:xfrm>
            <a:custGeom>
              <a:avLst/>
              <a:gdLst/>
              <a:ahLst/>
              <a:cxnLst/>
              <a:rect r="r" b="b" t="t" l="l"/>
              <a:pathLst>
                <a:path h="1222573" w="9324579">
                  <a:moveTo>
                    <a:pt x="0" y="0"/>
                  </a:moveTo>
                  <a:lnTo>
                    <a:pt x="9324579" y="0"/>
                  </a:lnTo>
                  <a:lnTo>
                    <a:pt x="9324579" y="1222573"/>
                  </a:lnTo>
                  <a:lnTo>
                    <a:pt x="0" y="12225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9324579" cy="12797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 b="true">
                  <a:solidFill>
                    <a:srgbClr val="F0FC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Problem Statement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01329" y="4210943"/>
            <a:ext cx="9227344" cy="601265"/>
            <a:chOff x="0" y="0"/>
            <a:chExt cx="12303125" cy="80168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303125" cy="801687"/>
            </a:xfrm>
            <a:custGeom>
              <a:avLst/>
              <a:gdLst/>
              <a:ahLst/>
              <a:cxnLst/>
              <a:rect r="r" b="b" t="t" l="l"/>
              <a:pathLst>
                <a:path h="801687" w="12303125">
                  <a:moveTo>
                    <a:pt x="0" y="0"/>
                  </a:moveTo>
                  <a:lnTo>
                    <a:pt x="12303125" y="0"/>
                  </a:lnTo>
                  <a:lnTo>
                    <a:pt x="12303125" y="801687"/>
                  </a:lnTo>
                  <a:lnTo>
                    <a:pt x="0" y="8016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04775"/>
              <a:ext cx="12303125" cy="9064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Font typeface="Arial"/>
                <a:buChar char="⚬"/>
              </a:pPr>
              <a:r>
                <a:rPr lang="en-US" sz="2436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🌍</a:t>
              </a: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lang="en-US" sz="2436" i="true">
                  <a:solidFill>
                    <a:srgbClr val="E0E4E6"/>
                  </a:solidFill>
                  <a:latin typeface="Barlow Italics"/>
                  <a:ea typeface="Barlow Italics"/>
                  <a:cs typeface="Barlow Italics"/>
                  <a:sym typeface="Barlow Italics"/>
                </a:rPr>
                <a:t>Waste isn't the issue —</a:t>
              </a: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lang="en-US" b="true" sz="2436">
                  <a:solidFill>
                    <a:srgbClr val="E0E4E6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inconvenience is.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01329" y="4843760"/>
            <a:ext cx="9227344" cy="601265"/>
            <a:chOff x="0" y="0"/>
            <a:chExt cx="12303125" cy="80168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303125" cy="801687"/>
            </a:xfrm>
            <a:custGeom>
              <a:avLst/>
              <a:gdLst/>
              <a:ahLst/>
              <a:cxnLst/>
              <a:rect r="r" b="b" t="t" l="l"/>
              <a:pathLst>
                <a:path h="801687" w="12303125">
                  <a:moveTo>
                    <a:pt x="0" y="0"/>
                  </a:moveTo>
                  <a:lnTo>
                    <a:pt x="12303125" y="0"/>
                  </a:lnTo>
                  <a:lnTo>
                    <a:pt x="12303125" y="801687"/>
                  </a:lnTo>
                  <a:lnTo>
                    <a:pt x="0" y="8016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04775"/>
              <a:ext cx="12303125" cy="9064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Font typeface="Arial"/>
                <a:buChar char="⚬"/>
              </a:pPr>
              <a:r>
                <a:rPr lang="en-US" sz="2436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🔄</a:t>
              </a: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 Millions of usable items are trashed, while others go without.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01329" y="5476578"/>
            <a:ext cx="9227344" cy="601265"/>
            <a:chOff x="0" y="0"/>
            <a:chExt cx="12303125" cy="80168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303125" cy="801687"/>
            </a:xfrm>
            <a:custGeom>
              <a:avLst/>
              <a:gdLst/>
              <a:ahLst/>
              <a:cxnLst/>
              <a:rect r="r" b="b" t="t" l="l"/>
              <a:pathLst>
                <a:path h="801687" w="12303125">
                  <a:moveTo>
                    <a:pt x="0" y="0"/>
                  </a:moveTo>
                  <a:lnTo>
                    <a:pt x="12303125" y="0"/>
                  </a:lnTo>
                  <a:lnTo>
                    <a:pt x="12303125" y="801687"/>
                  </a:lnTo>
                  <a:lnTo>
                    <a:pt x="0" y="8016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04775"/>
              <a:ext cx="12303125" cy="9064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Font typeface="Arial"/>
                <a:buChar char="⚬"/>
              </a:pPr>
              <a:r>
                <a:rPr lang="en-US" sz="2436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🧩</a:t>
              </a: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 Platforms today are built for profit, not for purpose.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01329" y="6109395"/>
            <a:ext cx="9227344" cy="601265"/>
            <a:chOff x="0" y="0"/>
            <a:chExt cx="12303125" cy="80168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303125" cy="801687"/>
            </a:xfrm>
            <a:custGeom>
              <a:avLst/>
              <a:gdLst/>
              <a:ahLst/>
              <a:cxnLst/>
              <a:rect r="r" b="b" t="t" l="l"/>
              <a:pathLst>
                <a:path h="801687" w="12303125">
                  <a:moveTo>
                    <a:pt x="0" y="0"/>
                  </a:moveTo>
                  <a:lnTo>
                    <a:pt x="12303125" y="0"/>
                  </a:lnTo>
                  <a:lnTo>
                    <a:pt x="12303125" y="801687"/>
                  </a:lnTo>
                  <a:lnTo>
                    <a:pt x="0" y="8016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04775"/>
              <a:ext cx="12303125" cy="9064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Font typeface="Arial"/>
                <a:buChar char="⚬"/>
              </a:pPr>
              <a:r>
                <a:rPr lang="en-US" sz="2436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📸</a:t>
              </a: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 Manual uploads, zero rewards = no motivation to give back.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01329" y="6742211"/>
            <a:ext cx="9227344" cy="601265"/>
            <a:chOff x="0" y="0"/>
            <a:chExt cx="12303125" cy="80168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303125" cy="801687"/>
            </a:xfrm>
            <a:custGeom>
              <a:avLst/>
              <a:gdLst/>
              <a:ahLst/>
              <a:cxnLst/>
              <a:rect r="r" b="b" t="t" l="l"/>
              <a:pathLst>
                <a:path h="801687" w="12303125">
                  <a:moveTo>
                    <a:pt x="0" y="0"/>
                  </a:moveTo>
                  <a:lnTo>
                    <a:pt x="12303125" y="0"/>
                  </a:lnTo>
                  <a:lnTo>
                    <a:pt x="12303125" y="801687"/>
                  </a:lnTo>
                  <a:lnTo>
                    <a:pt x="0" y="8016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04775"/>
              <a:ext cx="12303125" cy="9064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Font typeface="Arial"/>
                <a:buChar char="⚬"/>
              </a:pPr>
              <a:r>
                <a:rPr lang="en-US" sz="2436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📍</a:t>
              </a: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 No smart, local system to connect </a:t>
              </a:r>
              <a:r>
                <a:rPr lang="en-US" sz="2436" i="true">
                  <a:solidFill>
                    <a:srgbClr val="E0E4E6"/>
                  </a:solidFill>
                  <a:latin typeface="Barlow Italics"/>
                  <a:ea typeface="Barlow Italics"/>
                  <a:cs typeface="Barlow Italics"/>
                  <a:sym typeface="Barlow Italics"/>
                </a:rPr>
                <a:t>items</a:t>
              </a: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 with </a:t>
              </a:r>
              <a:r>
                <a:rPr lang="en-US" sz="2436" i="true">
                  <a:solidFill>
                    <a:srgbClr val="E0E4E6"/>
                  </a:solidFill>
                  <a:latin typeface="Barlow Italics"/>
                  <a:ea typeface="Barlow Italics"/>
                  <a:cs typeface="Barlow Italics"/>
                  <a:sym typeface="Barlow Italics"/>
                </a:rPr>
                <a:t>impact.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31373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1" t="0" r="-8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01329" y="3255169"/>
            <a:ext cx="6993434" cy="916929"/>
            <a:chOff x="0" y="0"/>
            <a:chExt cx="9324579" cy="12225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24579" cy="1222573"/>
            </a:xfrm>
            <a:custGeom>
              <a:avLst/>
              <a:gdLst/>
              <a:ahLst/>
              <a:cxnLst/>
              <a:rect r="r" b="b" t="t" l="l"/>
              <a:pathLst>
                <a:path h="1222573" w="9324579">
                  <a:moveTo>
                    <a:pt x="0" y="0"/>
                  </a:moveTo>
                  <a:lnTo>
                    <a:pt x="9324579" y="0"/>
                  </a:lnTo>
                  <a:lnTo>
                    <a:pt x="9324579" y="1222573"/>
                  </a:lnTo>
                  <a:lnTo>
                    <a:pt x="0" y="12225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9324579" cy="12797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 b="true">
                  <a:solidFill>
                    <a:srgbClr val="F0FC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01329" y="4565451"/>
            <a:ext cx="9227344" cy="582216"/>
            <a:chOff x="0" y="0"/>
            <a:chExt cx="12303125" cy="7762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303125" cy="776288"/>
            </a:xfrm>
            <a:custGeom>
              <a:avLst/>
              <a:gdLst/>
              <a:ahLst/>
              <a:cxnLst/>
              <a:rect r="r" b="b" t="t" l="l"/>
              <a:pathLst>
                <a:path h="776288" w="12303125">
                  <a:moveTo>
                    <a:pt x="0" y="0"/>
                  </a:moveTo>
                  <a:lnTo>
                    <a:pt x="12303125" y="0"/>
                  </a:lnTo>
                  <a:lnTo>
                    <a:pt x="12303125" y="776288"/>
                  </a:lnTo>
                  <a:lnTo>
                    <a:pt x="0" y="776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04775"/>
              <a:ext cx="12303125" cy="881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Font typeface="Arial"/>
                <a:buChar char="⚬"/>
              </a:pP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We offer an AI-powered website that simplifies item donation.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01329" y="5179219"/>
            <a:ext cx="9227344" cy="582216"/>
            <a:chOff x="0" y="0"/>
            <a:chExt cx="12303125" cy="77628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303125" cy="776288"/>
            </a:xfrm>
            <a:custGeom>
              <a:avLst/>
              <a:gdLst/>
              <a:ahLst/>
              <a:cxnLst/>
              <a:rect r="r" b="b" t="t" l="l"/>
              <a:pathLst>
                <a:path h="776288" w="12303125">
                  <a:moveTo>
                    <a:pt x="0" y="0"/>
                  </a:moveTo>
                  <a:lnTo>
                    <a:pt x="12303125" y="0"/>
                  </a:lnTo>
                  <a:lnTo>
                    <a:pt x="12303125" y="776288"/>
                  </a:lnTo>
                  <a:lnTo>
                    <a:pt x="0" y="776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04775"/>
              <a:ext cx="12303125" cy="881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Font typeface="Arial"/>
                <a:buChar char="⚬"/>
              </a:pP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A gamified eco-score system drives engagement. 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01329" y="5792987"/>
            <a:ext cx="9227344" cy="582216"/>
            <a:chOff x="0" y="0"/>
            <a:chExt cx="12303125" cy="7762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303125" cy="776288"/>
            </a:xfrm>
            <a:custGeom>
              <a:avLst/>
              <a:gdLst/>
              <a:ahLst/>
              <a:cxnLst/>
              <a:rect r="r" b="b" t="t" l="l"/>
              <a:pathLst>
                <a:path h="776288" w="12303125">
                  <a:moveTo>
                    <a:pt x="0" y="0"/>
                  </a:moveTo>
                  <a:lnTo>
                    <a:pt x="12303125" y="0"/>
                  </a:lnTo>
                  <a:lnTo>
                    <a:pt x="12303125" y="776288"/>
                  </a:lnTo>
                  <a:lnTo>
                    <a:pt x="0" y="776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04775"/>
              <a:ext cx="12303125" cy="881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Font typeface="Arial"/>
                <a:buChar char="⚬"/>
              </a:pP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Geolocation matches users for hyperlocal sharing. 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01329" y="6406754"/>
            <a:ext cx="9227344" cy="582216"/>
            <a:chOff x="0" y="0"/>
            <a:chExt cx="12303125" cy="77628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303125" cy="776288"/>
            </a:xfrm>
            <a:custGeom>
              <a:avLst/>
              <a:gdLst/>
              <a:ahLst/>
              <a:cxnLst/>
              <a:rect r="r" b="b" t="t" l="l"/>
              <a:pathLst>
                <a:path h="776288" w="12303125">
                  <a:moveTo>
                    <a:pt x="0" y="0"/>
                  </a:moveTo>
                  <a:lnTo>
                    <a:pt x="12303125" y="0"/>
                  </a:lnTo>
                  <a:lnTo>
                    <a:pt x="12303125" y="776288"/>
                  </a:lnTo>
                  <a:lnTo>
                    <a:pt x="0" y="776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04775"/>
              <a:ext cx="12303125" cy="881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Font typeface="Arial"/>
                <a:buChar char="⚬"/>
              </a:pP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Voice and WhatsApp integration provides seamless listing.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31373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959327" y="3672186"/>
            <a:ext cx="6993434" cy="916929"/>
            <a:chOff x="0" y="0"/>
            <a:chExt cx="9324579" cy="12225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24579" cy="1222573"/>
            </a:xfrm>
            <a:custGeom>
              <a:avLst/>
              <a:gdLst/>
              <a:ahLst/>
              <a:cxnLst/>
              <a:rect r="r" b="b" t="t" l="l"/>
              <a:pathLst>
                <a:path h="1222573" w="9324579">
                  <a:moveTo>
                    <a:pt x="0" y="0"/>
                  </a:moveTo>
                  <a:lnTo>
                    <a:pt x="9324579" y="0"/>
                  </a:lnTo>
                  <a:lnTo>
                    <a:pt x="9324579" y="1222573"/>
                  </a:lnTo>
                  <a:lnTo>
                    <a:pt x="0" y="12225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9324579" cy="12797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 b="true">
                  <a:solidFill>
                    <a:srgbClr val="F0FC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System Architecture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59327" y="4982468"/>
            <a:ext cx="9227344" cy="1589485"/>
            <a:chOff x="0" y="0"/>
            <a:chExt cx="12303125" cy="21193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03125" cy="2119314"/>
            </a:xfrm>
            <a:custGeom>
              <a:avLst/>
              <a:gdLst/>
              <a:ahLst/>
              <a:cxnLst/>
              <a:rect r="r" b="b" t="t" l="l"/>
              <a:pathLst>
                <a:path h="2119314" w="12303125">
                  <a:moveTo>
                    <a:pt x="0" y="0"/>
                  </a:moveTo>
                  <a:lnTo>
                    <a:pt x="12303125" y="0"/>
                  </a:lnTo>
                  <a:lnTo>
                    <a:pt x="12303125" y="2119314"/>
                  </a:lnTo>
                  <a:lnTo>
                    <a:pt x="0" y="21193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12303125" cy="222408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6"/>
                </a:lnSpc>
              </a:pP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Our system integrates a React Native frontend, an AI model using deep learning, and a scalable Node.js with MongoDB backend. We use NGO locators, geolocation services, and reward partner APIs.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31373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01329" y="2869555"/>
            <a:ext cx="6993434" cy="916929"/>
            <a:chOff x="0" y="0"/>
            <a:chExt cx="9324579" cy="12225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324579" cy="1222573"/>
            </a:xfrm>
            <a:custGeom>
              <a:avLst/>
              <a:gdLst/>
              <a:ahLst/>
              <a:cxnLst/>
              <a:rect r="r" b="b" t="t" l="l"/>
              <a:pathLst>
                <a:path h="1222573" w="9324579">
                  <a:moveTo>
                    <a:pt x="0" y="0"/>
                  </a:moveTo>
                  <a:lnTo>
                    <a:pt x="9324579" y="0"/>
                  </a:lnTo>
                  <a:lnTo>
                    <a:pt x="9324579" y="1222573"/>
                  </a:lnTo>
                  <a:lnTo>
                    <a:pt x="0" y="12225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9324579" cy="12797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 b="true">
                  <a:solidFill>
                    <a:srgbClr val="F0FC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Tech Stack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01329" y="4337298"/>
            <a:ext cx="16085344" cy="582216"/>
            <a:chOff x="0" y="0"/>
            <a:chExt cx="21447125" cy="7762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447125" cy="776288"/>
            </a:xfrm>
            <a:custGeom>
              <a:avLst/>
              <a:gdLst/>
              <a:ahLst/>
              <a:cxnLst/>
              <a:rect r="r" b="b" t="t" l="l"/>
              <a:pathLst>
                <a:path h="776288" w="21447125">
                  <a:moveTo>
                    <a:pt x="0" y="0"/>
                  </a:moveTo>
                  <a:lnTo>
                    <a:pt x="21447125" y="0"/>
                  </a:lnTo>
                  <a:lnTo>
                    <a:pt x="21447125" y="776288"/>
                  </a:lnTo>
                  <a:lnTo>
                    <a:pt x="0" y="776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21447125" cy="881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Font typeface="Arial"/>
                <a:buChar char="⚬"/>
              </a:pP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Frontend: React Native + Tailwind CSS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01329" y="4951065"/>
            <a:ext cx="16085344" cy="582216"/>
            <a:chOff x="0" y="0"/>
            <a:chExt cx="21447125" cy="7762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447125" cy="776288"/>
            </a:xfrm>
            <a:custGeom>
              <a:avLst/>
              <a:gdLst/>
              <a:ahLst/>
              <a:cxnLst/>
              <a:rect r="r" b="b" t="t" l="l"/>
              <a:pathLst>
                <a:path h="776288" w="21447125">
                  <a:moveTo>
                    <a:pt x="0" y="0"/>
                  </a:moveTo>
                  <a:lnTo>
                    <a:pt x="21447125" y="0"/>
                  </a:lnTo>
                  <a:lnTo>
                    <a:pt x="21447125" y="776288"/>
                  </a:lnTo>
                  <a:lnTo>
                    <a:pt x="0" y="776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21447125" cy="881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Font typeface="Arial"/>
                <a:buChar char="⚬"/>
              </a:pP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Backend: Node.js, Express.js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01329" y="5564833"/>
            <a:ext cx="16085344" cy="582216"/>
            <a:chOff x="0" y="0"/>
            <a:chExt cx="21447125" cy="77628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447125" cy="776288"/>
            </a:xfrm>
            <a:custGeom>
              <a:avLst/>
              <a:gdLst/>
              <a:ahLst/>
              <a:cxnLst/>
              <a:rect r="r" b="b" t="t" l="l"/>
              <a:pathLst>
                <a:path h="776288" w="21447125">
                  <a:moveTo>
                    <a:pt x="0" y="0"/>
                  </a:moveTo>
                  <a:lnTo>
                    <a:pt x="21447125" y="0"/>
                  </a:lnTo>
                  <a:lnTo>
                    <a:pt x="21447125" y="776288"/>
                  </a:lnTo>
                  <a:lnTo>
                    <a:pt x="0" y="776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04775"/>
              <a:ext cx="21447125" cy="881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Font typeface="Arial"/>
                <a:buChar char="⚬"/>
              </a:pP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Database: MYSQL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01329" y="6178600"/>
            <a:ext cx="16085344" cy="582216"/>
            <a:chOff x="0" y="0"/>
            <a:chExt cx="21447125" cy="77628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447125" cy="776288"/>
            </a:xfrm>
            <a:custGeom>
              <a:avLst/>
              <a:gdLst/>
              <a:ahLst/>
              <a:cxnLst/>
              <a:rect r="r" b="b" t="t" l="l"/>
              <a:pathLst>
                <a:path h="776288" w="21447125">
                  <a:moveTo>
                    <a:pt x="0" y="0"/>
                  </a:moveTo>
                  <a:lnTo>
                    <a:pt x="21447125" y="0"/>
                  </a:lnTo>
                  <a:lnTo>
                    <a:pt x="21447125" y="776288"/>
                  </a:lnTo>
                  <a:lnTo>
                    <a:pt x="0" y="776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04775"/>
              <a:ext cx="21447125" cy="881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Font typeface="Arial"/>
                <a:buChar char="⚬"/>
              </a:pP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AI: TensorFlow, OpenCV (image classification)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01329" y="6792366"/>
            <a:ext cx="16085344" cy="582216"/>
            <a:chOff x="0" y="0"/>
            <a:chExt cx="21447125" cy="77628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447125" cy="776288"/>
            </a:xfrm>
            <a:custGeom>
              <a:avLst/>
              <a:gdLst/>
              <a:ahLst/>
              <a:cxnLst/>
              <a:rect r="r" b="b" t="t" l="l"/>
              <a:pathLst>
                <a:path h="776288" w="21447125">
                  <a:moveTo>
                    <a:pt x="0" y="0"/>
                  </a:moveTo>
                  <a:lnTo>
                    <a:pt x="21447125" y="0"/>
                  </a:lnTo>
                  <a:lnTo>
                    <a:pt x="21447125" y="776288"/>
                  </a:lnTo>
                  <a:lnTo>
                    <a:pt x="0" y="776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04775"/>
              <a:ext cx="21447125" cy="881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Font typeface="Arial"/>
                <a:buChar char="⚬"/>
              </a:pP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NLP: Google Speech API for voice listings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8789446" y="0"/>
            <a:ext cx="13716000" cy="10287000"/>
          </a:xfrm>
          <a:custGeom>
            <a:avLst/>
            <a:gdLst/>
            <a:ahLst/>
            <a:cxnLst/>
            <a:rect r="r" b="b" t="t" l="l"/>
            <a:pathLst>
              <a:path h="10287000" w="13716000">
                <a:moveTo>
                  <a:pt x="0" y="0"/>
                </a:moveTo>
                <a:lnTo>
                  <a:pt x="13716000" y="0"/>
                </a:lnTo>
                <a:lnTo>
                  <a:pt x="13716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31373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01329" y="2869555"/>
            <a:ext cx="6993434" cy="916929"/>
            <a:chOff x="0" y="0"/>
            <a:chExt cx="9324579" cy="12225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324579" cy="1222573"/>
            </a:xfrm>
            <a:custGeom>
              <a:avLst/>
              <a:gdLst/>
              <a:ahLst/>
              <a:cxnLst/>
              <a:rect r="r" b="b" t="t" l="l"/>
              <a:pathLst>
                <a:path h="1222573" w="9324579">
                  <a:moveTo>
                    <a:pt x="0" y="0"/>
                  </a:moveTo>
                  <a:lnTo>
                    <a:pt x="9324579" y="0"/>
                  </a:lnTo>
                  <a:lnTo>
                    <a:pt x="9324579" y="1222573"/>
                  </a:lnTo>
                  <a:lnTo>
                    <a:pt x="0" y="12225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9324579" cy="12797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 b="true">
                  <a:solidFill>
                    <a:srgbClr val="F0FC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Why We're Unique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01329" y="4337298"/>
            <a:ext cx="16085344" cy="582216"/>
            <a:chOff x="0" y="0"/>
            <a:chExt cx="21447125" cy="7762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447125" cy="776288"/>
            </a:xfrm>
            <a:custGeom>
              <a:avLst/>
              <a:gdLst/>
              <a:ahLst/>
              <a:cxnLst/>
              <a:rect r="r" b="b" t="t" l="l"/>
              <a:pathLst>
                <a:path h="776288" w="21447125">
                  <a:moveTo>
                    <a:pt x="0" y="0"/>
                  </a:moveTo>
                  <a:lnTo>
                    <a:pt x="21447125" y="0"/>
                  </a:lnTo>
                  <a:lnTo>
                    <a:pt x="21447125" y="776288"/>
                  </a:lnTo>
                  <a:lnTo>
                    <a:pt x="0" y="776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21447125" cy="881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Font typeface="Arial"/>
                <a:buChar char="⚬"/>
              </a:pPr>
              <a:r>
                <a:rPr lang="en-US" b="true" sz="2436">
                  <a:solidFill>
                    <a:srgbClr val="E0E4E6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Snap &amp; Detect:</a:t>
              </a: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 AI auto-detects items from photo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01329" y="4951065"/>
            <a:ext cx="16085344" cy="582216"/>
            <a:chOff x="0" y="0"/>
            <a:chExt cx="21447125" cy="7762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447125" cy="776288"/>
            </a:xfrm>
            <a:custGeom>
              <a:avLst/>
              <a:gdLst/>
              <a:ahLst/>
              <a:cxnLst/>
              <a:rect r="r" b="b" t="t" l="l"/>
              <a:pathLst>
                <a:path h="776288" w="21447125">
                  <a:moveTo>
                    <a:pt x="0" y="0"/>
                  </a:moveTo>
                  <a:lnTo>
                    <a:pt x="21447125" y="0"/>
                  </a:lnTo>
                  <a:lnTo>
                    <a:pt x="21447125" y="776288"/>
                  </a:lnTo>
                  <a:lnTo>
                    <a:pt x="0" y="776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21447125" cy="881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Font typeface="Arial"/>
                <a:buChar char="⚬"/>
              </a:pPr>
              <a:r>
                <a:rPr lang="en-US" b="true" sz="2436">
                  <a:solidFill>
                    <a:srgbClr val="E0E4E6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Voice Listings via WhatsApp:</a:t>
              </a: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 For rural or non-tech users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01329" y="5564833"/>
            <a:ext cx="16085344" cy="582216"/>
            <a:chOff x="0" y="0"/>
            <a:chExt cx="21447125" cy="77628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447125" cy="776288"/>
            </a:xfrm>
            <a:custGeom>
              <a:avLst/>
              <a:gdLst/>
              <a:ahLst/>
              <a:cxnLst/>
              <a:rect r="r" b="b" t="t" l="l"/>
              <a:pathLst>
                <a:path h="776288" w="21447125">
                  <a:moveTo>
                    <a:pt x="0" y="0"/>
                  </a:moveTo>
                  <a:lnTo>
                    <a:pt x="21447125" y="0"/>
                  </a:lnTo>
                  <a:lnTo>
                    <a:pt x="21447125" y="776288"/>
                  </a:lnTo>
                  <a:lnTo>
                    <a:pt x="0" y="776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04775"/>
              <a:ext cx="21447125" cy="881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Font typeface="Arial"/>
                <a:buChar char="⚬"/>
              </a:pPr>
              <a:r>
                <a:rPr lang="en-US" b="true" sz="2436">
                  <a:solidFill>
                    <a:srgbClr val="E0E4E6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Eco Impact Dashboard:</a:t>
              </a: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 Live stats of your contribution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01329" y="6178600"/>
            <a:ext cx="16085344" cy="582216"/>
            <a:chOff x="0" y="0"/>
            <a:chExt cx="21447125" cy="77628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447125" cy="776288"/>
            </a:xfrm>
            <a:custGeom>
              <a:avLst/>
              <a:gdLst/>
              <a:ahLst/>
              <a:cxnLst/>
              <a:rect r="r" b="b" t="t" l="l"/>
              <a:pathLst>
                <a:path h="776288" w="21447125">
                  <a:moveTo>
                    <a:pt x="0" y="0"/>
                  </a:moveTo>
                  <a:lnTo>
                    <a:pt x="21447125" y="0"/>
                  </a:lnTo>
                  <a:lnTo>
                    <a:pt x="21447125" y="776288"/>
                  </a:lnTo>
                  <a:lnTo>
                    <a:pt x="0" y="776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04775"/>
              <a:ext cx="21447125" cy="881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Font typeface="Arial"/>
                <a:buChar char="⚬"/>
              </a:pPr>
              <a:r>
                <a:rPr lang="en-US" b="true" sz="2436">
                  <a:solidFill>
                    <a:srgbClr val="E0E4E6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Gamification:</a:t>
              </a: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 Badges, leaderboards, Eco Points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01329" y="6792366"/>
            <a:ext cx="16085344" cy="582216"/>
            <a:chOff x="0" y="0"/>
            <a:chExt cx="21447125" cy="77628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447125" cy="776288"/>
            </a:xfrm>
            <a:custGeom>
              <a:avLst/>
              <a:gdLst/>
              <a:ahLst/>
              <a:cxnLst/>
              <a:rect r="r" b="b" t="t" l="l"/>
              <a:pathLst>
                <a:path h="776288" w="21447125">
                  <a:moveTo>
                    <a:pt x="0" y="0"/>
                  </a:moveTo>
                  <a:lnTo>
                    <a:pt x="21447125" y="0"/>
                  </a:lnTo>
                  <a:lnTo>
                    <a:pt x="21447125" y="776288"/>
                  </a:lnTo>
                  <a:lnTo>
                    <a:pt x="0" y="776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04775"/>
              <a:ext cx="21447125" cy="881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Font typeface="Arial"/>
                <a:buChar char="⚬"/>
              </a:pPr>
              <a:r>
                <a:rPr lang="en-US" b="true" sz="2436">
                  <a:solidFill>
                    <a:srgbClr val="E0E4E6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Local-first Matching:</a:t>
              </a: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 No long logistics, just local love</a:t>
              </a:r>
            </a:p>
          </p:txBody>
        </p:sp>
      </p:grpSp>
      <p:pic>
        <p:nvPicPr>
          <p:cNvPr name="Picture 24" id="2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11695" t="4239" r="11695" b="0"/>
          <a:stretch>
            <a:fillRect/>
          </a:stretch>
        </p:blipFill>
        <p:spPr>
          <a:xfrm flipH="false" flipV="false" rot="0">
            <a:off x="10058400" y="0"/>
            <a:ext cx="82296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31373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959327" y="2751536"/>
            <a:ext cx="7607647" cy="916929"/>
            <a:chOff x="0" y="0"/>
            <a:chExt cx="10143529" cy="12225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43530" cy="1222573"/>
            </a:xfrm>
            <a:custGeom>
              <a:avLst/>
              <a:gdLst/>
              <a:ahLst/>
              <a:cxnLst/>
              <a:rect r="r" b="b" t="t" l="l"/>
              <a:pathLst>
                <a:path h="1222573" w="10143530">
                  <a:moveTo>
                    <a:pt x="0" y="0"/>
                  </a:moveTo>
                  <a:lnTo>
                    <a:pt x="10143530" y="0"/>
                  </a:lnTo>
                  <a:lnTo>
                    <a:pt x="10143530" y="1222573"/>
                  </a:lnTo>
                  <a:lnTo>
                    <a:pt x="0" y="12225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0143529" cy="12797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 b="true">
                  <a:solidFill>
                    <a:srgbClr val="F0FC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Business Model &amp; Pitch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59327" y="4061818"/>
            <a:ext cx="9227344" cy="1085850"/>
            <a:chOff x="0" y="0"/>
            <a:chExt cx="12303125" cy="1447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03125" cy="1447800"/>
            </a:xfrm>
            <a:custGeom>
              <a:avLst/>
              <a:gdLst/>
              <a:ahLst/>
              <a:cxnLst/>
              <a:rect r="r" b="b" t="t" l="l"/>
              <a:pathLst>
                <a:path h="1447800" w="12303125">
                  <a:moveTo>
                    <a:pt x="0" y="0"/>
                  </a:moveTo>
                  <a:lnTo>
                    <a:pt x="12303125" y="0"/>
                  </a:lnTo>
                  <a:lnTo>
                    <a:pt x="12303125" y="1447800"/>
                  </a:lnTo>
                  <a:lnTo>
                    <a:pt x="0" y="1447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12303125" cy="15525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Font typeface="Arial"/>
                <a:buChar char="⚬"/>
              </a:pPr>
              <a:r>
                <a:rPr lang="en-US" b="true" sz="2436">
                  <a:solidFill>
                    <a:srgbClr val="E0E4E6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Freemium Access:</a:t>
              </a: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 Basic use is free; NGOs/partners get dashboards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959327" y="5179219"/>
            <a:ext cx="9227344" cy="582216"/>
            <a:chOff x="0" y="0"/>
            <a:chExt cx="12303125" cy="7762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303125" cy="776288"/>
            </a:xfrm>
            <a:custGeom>
              <a:avLst/>
              <a:gdLst/>
              <a:ahLst/>
              <a:cxnLst/>
              <a:rect r="r" b="b" t="t" l="l"/>
              <a:pathLst>
                <a:path h="776288" w="12303125">
                  <a:moveTo>
                    <a:pt x="0" y="0"/>
                  </a:moveTo>
                  <a:lnTo>
                    <a:pt x="12303125" y="0"/>
                  </a:lnTo>
                  <a:lnTo>
                    <a:pt x="12303125" y="776288"/>
                  </a:lnTo>
                  <a:lnTo>
                    <a:pt x="0" y="776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04775"/>
              <a:ext cx="12303125" cy="881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Font typeface="Arial"/>
                <a:buChar char="⚬"/>
              </a:pPr>
              <a:r>
                <a:rPr lang="en-US" b="true" sz="2436">
                  <a:solidFill>
                    <a:srgbClr val="E0E4E6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Eco Points → Coupons:</a:t>
              </a: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 Partnered with green businesses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959327" y="5792987"/>
            <a:ext cx="9227344" cy="582216"/>
            <a:chOff x="0" y="0"/>
            <a:chExt cx="12303125" cy="77628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303125" cy="776288"/>
            </a:xfrm>
            <a:custGeom>
              <a:avLst/>
              <a:gdLst/>
              <a:ahLst/>
              <a:cxnLst/>
              <a:rect r="r" b="b" t="t" l="l"/>
              <a:pathLst>
                <a:path h="776288" w="12303125">
                  <a:moveTo>
                    <a:pt x="0" y="0"/>
                  </a:moveTo>
                  <a:lnTo>
                    <a:pt x="12303125" y="0"/>
                  </a:lnTo>
                  <a:lnTo>
                    <a:pt x="12303125" y="776288"/>
                  </a:lnTo>
                  <a:lnTo>
                    <a:pt x="0" y="776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04775"/>
              <a:ext cx="12303125" cy="881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Font typeface="Arial"/>
                <a:buChar char="⚬"/>
              </a:pPr>
              <a:r>
                <a:rPr lang="en-US" b="true" sz="2436">
                  <a:solidFill>
                    <a:srgbClr val="E0E4E6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Sponsorship Model:</a:t>
              </a: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 Ads only from eco-conscious brands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959327" y="6406754"/>
            <a:ext cx="9227344" cy="1085850"/>
            <a:chOff x="0" y="0"/>
            <a:chExt cx="12303125" cy="1447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303125" cy="1447800"/>
            </a:xfrm>
            <a:custGeom>
              <a:avLst/>
              <a:gdLst/>
              <a:ahLst/>
              <a:cxnLst/>
              <a:rect r="r" b="b" t="t" l="l"/>
              <a:pathLst>
                <a:path h="1447800" w="12303125">
                  <a:moveTo>
                    <a:pt x="0" y="0"/>
                  </a:moveTo>
                  <a:lnTo>
                    <a:pt x="12303125" y="0"/>
                  </a:lnTo>
                  <a:lnTo>
                    <a:pt x="12303125" y="1447800"/>
                  </a:lnTo>
                  <a:lnTo>
                    <a:pt x="0" y="1447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04775"/>
              <a:ext cx="12303125" cy="15525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Font typeface="Arial"/>
                <a:buChar char="⚬"/>
              </a:pPr>
              <a:r>
                <a:rPr lang="en-US" b="true" sz="2436">
                  <a:solidFill>
                    <a:srgbClr val="E0E4E6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NGO Collaborations:</a:t>
              </a: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 Verified collection &amp; redistribution networks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31373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3933825"/>
            <a:chOff x="0" y="0"/>
            <a:chExt cx="24384000" cy="52451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5245100"/>
            </a:xfrm>
            <a:custGeom>
              <a:avLst/>
              <a:gdLst/>
              <a:ahLst/>
              <a:cxnLst/>
              <a:rect r="r" b="b" t="t" l="l"/>
              <a:pathLst>
                <a:path h="52451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245100"/>
                  </a:lnTo>
                  <a:lnTo>
                    <a:pt x="0" y="5245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01329" y="4915197"/>
            <a:ext cx="6993434" cy="916931"/>
            <a:chOff x="0" y="0"/>
            <a:chExt cx="9324579" cy="12225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24579" cy="1222574"/>
            </a:xfrm>
            <a:custGeom>
              <a:avLst/>
              <a:gdLst/>
              <a:ahLst/>
              <a:cxnLst/>
              <a:rect r="r" b="b" t="t" l="l"/>
              <a:pathLst>
                <a:path h="1222574" w="9324579">
                  <a:moveTo>
                    <a:pt x="0" y="0"/>
                  </a:moveTo>
                  <a:lnTo>
                    <a:pt x="9324579" y="0"/>
                  </a:lnTo>
                  <a:lnTo>
                    <a:pt x="9324579" y="1222574"/>
                  </a:lnTo>
                  <a:lnTo>
                    <a:pt x="0" y="12225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9324579" cy="127972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 b="true">
                  <a:solidFill>
                    <a:srgbClr val="F0FC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Impact &amp; Statistics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01329" y="6225480"/>
            <a:ext cx="16085344" cy="582216"/>
            <a:chOff x="0" y="0"/>
            <a:chExt cx="21447125" cy="7762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447125" cy="776288"/>
            </a:xfrm>
            <a:custGeom>
              <a:avLst/>
              <a:gdLst/>
              <a:ahLst/>
              <a:cxnLst/>
              <a:rect r="r" b="b" t="t" l="l"/>
              <a:pathLst>
                <a:path h="776288" w="21447125">
                  <a:moveTo>
                    <a:pt x="0" y="0"/>
                  </a:moveTo>
                  <a:lnTo>
                    <a:pt x="21447125" y="0"/>
                  </a:lnTo>
                  <a:lnTo>
                    <a:pt x="21447125" y="776288"/>
                  </a:lnTo>
                  <a:lnTo>
                    <a:pt x="0" y="776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21447125" cy="881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Font typeface="Arial"/>
                <a:buChar char="⚬"/>
              </a:pP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70% of India's 62M tons of annual waste is reusable.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01329" y="6839248"/>
            <a:ext cx="16085344" cy="582216"/>
            <a:chOff x="0" y="0"/>
            <a:chExt cx="21447125" cy="7762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447125" cy="776288"/>
            </a:xfrm>
            <a:custGeom>
              <a:avLst/>
              <a:gdLst/>
              <a:ahLst/>
              <a:cxnLst/>
              <a:rect r="r" b="b" t="t" l="l"/>
              <a:pathLst>
                <a:path h="776288" w="21447125">
                  <a:moveTo>
                    <a:pt x="0" y="0"/>
                  </a:moveTo>
                  <a:lnTo>
                    <a:pt x="21447125" y="0"/>
                  </a:lnTo>
                  <a:lnTo>
                    <a:pt x="21447125" y="776288"/>
                  </a:lnTo>
                  <a:lnTo>
                    <a:pt x="0" y="776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04775"/>
              <a:ext cx="21447125" cy="881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Font typeface="Arial"/>
                <a:buChar char="⚬"/>
              </a:pP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Gamification increases user engagement by 30%.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01329" y="7453015"/>
            <a:ext cx="16085344" cy="582216"/>
            <a:chOff x="0" y="0"/>
            <a:chExt cx="21447125" cy="77628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447125" cy="776288"/>
            </a:xfrm>
            <a:custGeom>
              <a:avLst/>
              <a:gdLst/>
              <a:ahLst/>
              <a:cxnLst/>
              <a:rect r="r" b="b" t="t" l="l"/>
              <a:pathLst>
                <a:path h="776288" w="21447125">
                  <a:moveTo>
                    <a:pt x="0" y="0"/>
                  </a:moveTo>
                  <a:lnTo>
                    <a:pt x="21447125" y="0"/>
                  </a:lnTo>
                  <a:lnTo>
                    <a:pt x="21447125" y="776288"/>
                  </a:lnTo>
                  <a:lnTo>
                    <a:pt x="0" y="776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04775"/>
              <a:ext cx="21447125" cy="881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Font typeface="Arial"/>
                <a:buChar char="⚬"/>
              </a:pP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Pilot tests show 40% of listed items matched in 3 hrs.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01329" y="8066783"/>
            <a:ext cx="16085344" cy="582216"/>
            <a:chOff x="0" y="0"/>
            <a:chExt cx="21447125" cy="77628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447125" cy="776288"/>
            </a:xfrm>
            <a:custGeom>
              <a:avLst/>
              <a:gdLst/>
              <a:ahLst/>
              <a:cxnLst/>
              <a:rect r="r" b="b" t="t" l="l"/>
              <a:pathLst>
                <a:path h="776288" w="21447125">
                  <a:moveTo>
                    <a:pt x="0" y="0"/>
                  </a:moveTo>
                  <a:lnTo>
                    <a:pt x="21447125" y="0"/>
                  </a:lnTo>
                  <a:lnTo>
                    <a:pt x="21447125" y="776288"/>
                  </a:lnTo>
                  <a:lnTo>
                    <a:pt x="0" y="776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04775"/>
              <a:ext cx="21447125" cy="881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Font typeface="Arial"/>
                <a:buChar char="⚬"/>
              </a:pP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Local NGO support improved by 60% via verified donations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01329" y="8680549"/>
            <a:ext cx="16085344" cy="582216"/>
            <a:chOff x="0" y="0"/>
            <a:chExt cx="21447125" cy="77628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1447125" cy="776288"/>
            </a:xfrm>
            <a:custGeom>
              <a:avLst/>
              <a:gdLst/>
              <a:ahLst/>
              <a:cxnLst/>
              <a:rect r="r" b="b" t="t" l="l"/>
              <a:pathLst>
                <a:path h="776288" w="21447125">
                  <a:moveTo>
                    <a:pt x="0" y="0"/>
                  </a:moveTo>
                  <a:lnTo>
                    <a:pt x="21447125" y="0"/>
                  </a:lnTo>
                  <a:lnTo>
                    <a:pt x="21447125" y="776288"/>
                  </a:lnTo>
                  <a:lnTo>
                    <a:pt x="0" y="776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04775"/>
              <a:ext cx="21447125" cy="8810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7826" indent="-159275" lvl="2">
                <a:lnSpc>
                  <a:spcPts val="3936"/>
                </a:lnSpc>
                <a:buFont typeface="Arial"/>
                <a:buChar char="⚬"/>
              </a:pPr>
              <a:r>
                <a:rPr lang="en-US" sz="2436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Target: 10K+ users across 100 colleges in Year 1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DAGjzcn9IAU</dc:identifier>
  <dcterms:modified xsi:type="dcterms:W3CDTF">2011-08-01T06:04:30Z</dcterms:modified>
  <cp:revision>1</cp:revision>
  <dc:title>b24b9049-14a3-47c4-adc6-bd6f7146d54b.pptx</dc:title>
</cp:coreProperties>
</file>